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6" r:id="rId6"/>
    <p:sldId id="259" r:id="rId7"/>
    <p:sldId id="260" r:id="rId8"/>
    <p:sldId id="261" r:id="rId9"/>
    <p:sldId id="265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10" autoAdjust="0"/>
    <p:restoredTop sz="94660"/>
  </p:normalViewPr>
  <p:slideViewPr>
    <p:cSldViewPr>
      <p:cViewPr varScale="1">
        <p:scale>
          <a:sx n="79" d="100"/>
          <a:sy n="79" d="100"/>
        </p:scale>
        <p:origin x="-2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EB9E9-21AD-404F-903C-2EE81D84E474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F685-16D5-470D-B812-DDFD3C571A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EB9E9-21AD-404F-903C-2EE81D84E474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F685-16D5-470D-B812-DDFD3C571A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EB9E9-21AD-404F-903C-2EE81D84E474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F685-16D5-470D-B812-DDFD3C571A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EB9E9-21AD-404F-903C-2EE81D84E474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F685-16D5-470D-B812-DDFD3C571A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EB9E9-21AD-404F-903C-2EE81D84E474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F685-16D5-470D-B812-DDFD3C571A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EB9E9-21AD-404F-903C-2EE81D84E474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F685-16D5-470D-B812-DDFD3C571A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EB9E9-21AD-404F-903C-2EE81D84E474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F685-16D5-470D-B812-DDFD3C571A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EB9E9-21AD-404F-903C-2EE81D84E474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F685-16D5-470D-B812-DDFD3C571A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EB9E9-21AD-404F-903C-2EE81D84E474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F685-16D5-470D-B812-DDFD3C571A7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EB9E9-21AD-404F-903C-2EE81D84E474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F685-16D5-470D-B812-DDFD3C571A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EB9E9-21AD-404F-903C-2EE81D84E474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7F685-16D5-470D-B812-DDFD3C571A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EFEB9E9-21AD-404F-903C-2EE81D84E474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77F685-16D5-470D-B812-DDFD3C571A7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/>
          <a:lstStyle/>
          <a:p>
            <a:r>
              <a:rPr lang="en-US" dirty="0" smtClean="0"/>
              <a:t>ADENOVIRUSES</a:t>
            </a:r>
            <a:endParaRPr lang="en-US" dirty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317" y="2362200"/>
            <a:ext cx="3154383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423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391400" cy="914400"/>
          </a:xfrm>
        </p:spPr>
        <p:txBody>
          <a:bodyPr/>
          <a:lstStyle/>
          <a:p>
            <a:r>
              <a:rPr lang="en-US" dirty="0" smtClean="0"/>
              <a:t>Diagnosis: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543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Isolation of virus in cell culture and detection of 4 fold rise in Ab titer</a:t>
            </a:r>
          </a:p>
          <a:p>
            <a:pPr algn="just"/>
            <a:r>
              <a:rPr lang="en-US" sz="2800" dirty="0" smtClean="0"/>
              <a:t>Serologic tests base on complement fixation and </a:t>
            </a:r>
            <a:r>
              <a:rPr lang="en-US" sz="2800" dirty="0" err="1" smtClean="0"/>
              <a:t>hemmaglutination</a:t>
            </a:r>
            <a:r>
              <a:rPr lang="en-US" sz="2800" dirty="0" smtClean="0"/>
              <a:t> are </a:t>
            </a:r>
            <a:r>
              <a:rPr lang="en-US" sz="2800" smtClean="0"/>
              <a:t>mostly used</a:t>
            </a:r>
          </a:p>
          <a:p>
            <a:pPr algn="just"/>
            <a:endParaRPr lang="en-US" sz="2800" dirty="0" smtClean="0"/>
          </a:p>
          <a:p>
            <a:pPr marL="82296" indent="0">
              <a:buNone/>
            </a:pPr>
            <a:r>
              <a:rPr lang="en-US" sz="2800" b="1" u="sng" dirty="0" smtClean="0"/>
              <a:t>Treatment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No Antiviral treatment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60997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Prevention: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772400" cy="43434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3 live, non-attenuated vaccine against serotypes 4, 7 &amp; 21 are available but used only for military (not for civilian use)</a:t>
            </a:r>
          </a:p>
          <a:p>
            <a:r>
              <a:rPr lang="en-US" sz="2800" dirty="0" smtClean="0"/>
              <a:t>Each of 3 vaccines are monovalent.</a:t>
            </a:r>
          </a:p>
          <a:p>
            <a:pPr algn="just"/>
            <a:r>
              <a:rPr lang="en-US" sz="2800" dirty="0" smtClean="0"/>
              <a:t>Viruses are administered separately because they interfere with each other when given together.</a:t>
            </a:r>
          </a:p>
          <a:p>
            <a:pPr algn="just"/>
            <a:r>
              <a:rPr lang="en-US" sz="2800" dirty="0" smtClean="0"/>
              <a:t>Vaccines are delivered in an enteric coated capsule to protect live virus from inactivation by stomach acid.</a:t>
            </a:r>
          </a:p>
        </p:txBody>
      </p:sp>
    </p:spTree>
    <p:extLst>
      <p:ext uri="{BB962C8B-B14F-4D97-AF65-F5344CB8AC3E}">
        <p14:creationId xmlns:p14="http://schemas.microsoft.com/office/powerpoint/2010/main" val="3535261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Adenoviruses (1953 from adenoids)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Disease</a:t>
            </a:r>
            <a:r>
              <a:rPr lang="en-US" dirty="0" smtClean="0"/>
              <a:t>: AV cause upper and lower respiratory diseases </a:t>
            </a:r>
          </a:p>
          <a:p>
            <a:pPr lvl="1" algn="just"/>
            <a:r>
              <a:rPr lang="en-US" dirty="0" smtClean="0"/>
              <a:t>Pharyngitis</a:t>
            </a:r>
          </a:p>
          <a:p>
            <a:pPr lvl="1" algn="just"/>
            <a:r>
              <a:rPr lang="en-US" dirty="0" smtClean="0"/>
              <a:t>Conjunctivitis</a:t>
            </a:r>
          </a:p>
          <a:p>
            <a:pPr lvl="1" algn="just"/>
            <a:r>
              <a:rPr lang="en-US" dirty="0" smtClean="0"/>
              <a:t>Common cold &amp; Pneumonia</a:t>
            </a:r>
          </a:p>
          <a:p>
            <a:pPr lvl="1" algn="just"/>
            <a:r>
              <a:rPr lang="en-US" dirty="0" err="1" smtClean="0"/>
              <a:t>Keratoconjunctivitis</a:t>
            </a:r>
            <a:endParaRPr lang="en-US" dirty="0" smtClean="0"/>
          </a:p>
          <a:p>
            <a:pPr lvl="1" algn="just"/>
            <a:r>
              <a:rPr lang="en-US" dirty="0" smtClean="0"/>
              <a:t>Hemorrhagic cystitis</a:t>
            </a:r>
          </a:p>
          <a:p>
            <a:pPr lvl="1" algn="just"/>
            <a:r>
              <a:rPr lang="en-US" dirty="0" smtClean="0"/>
              <a:t>Gastroenteritis </a:t>
            </a:r>
          </a:p>
        </p:txBody>
      </p:sp>
    </p:spTree>
    <p:extLst>
      <p:ext uri="{BB962C8B-B14F-4D97-AF65-F5344CB8AC3E}">
        <p14:creationId xmlns:p14="http://schemas.microsoft.com/office/powerpoint/2010/main" val="3907461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Characteristics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 smtClean="0"/>
              <a:t>Non-enveloped, double stranded, linear DNA with icosahedral </a:t>
            </a:r>
            <a:r>
              <a:rPr lang="en-US" sz="2800" dirty="0" err="1" smtClean="0"/>
              <a:t>nucleocapsid</a:t>
            </a:r>
            <a:endParaRPr lang="en-US" sz="2800" dirty="0" smtClean="0"/>
          </a:p>
          <a:p>
            <a:pPr algn="just"/>
            <a:r>
              <a:rPr lang="en-US" sz="2800" dirty="0" smtClean="0"/>
              <a:t>Only virus with fiber protruding from each of 12 </a:t>
            </a:r>
            <a:r>
              <a:rPr lang="en-US" sz="2800" dirty="0" err="1" smtClean="0"/>
              <a:t>vertics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Fiber is toxic to human cells (when purified free from </a:t>
            </a:r>
            <a:r>
              <a:rPr lang="en-US" sz="2800" dirty="0" err="1" smtClean="0"/>
              <a:t>virions</a:t>
            </a:r>
            <a:r>
              <a:rPr lang="en-US" sz="2800" dirty="0" smtClean="0"/>
              <a:t>)</a:t>
            </a:r>
          </a:p>
          <a:p>
            <a:pPr algn="just"/>
            <a:r>
              <a:rPr lang="en-US" sz="2800" dirty="0" smtClean="0"/>
              <a:t>41 known antigenic types </a:t>
            </a:r>
          </a:p>
          <a:p>
            <a:pPr algn="just"/>
            <a:r>
              <a:rPr lang="en-US" sz="2800" dirty="0" smtClean="0"/>
              <a:t>Fiber protein is main type specific antigen</a:t>
            </a:r>
          </a:p>
          <a:p>
            <a:pPr algn="just"/>
            <a:r>
              <a:rPr lang="en-US" sz="2800" dirty="0" smtClean="0"/>
              <a:t>12, 18 &amp; 31 serotypes of human adenovirus cause sarcomas at site of injection in lab rodents	</a:t>
            </a:r>
          </a:p>
          <a:p>
            <a:pPr marL="82296" indent="0" algn="just">
              <a:buNone/>
            </a:pPr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1611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Replication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4800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Fiber attaches to cells </a:t>
            </a:r>
            <a:r>
              <a:rPr lang="en-US" sz="2800" dirty="0" smtClean="0">
                <a:sym typeface="Wingdings" panose="05000000000000000000" pitchFamily="2" charset="2"/>
              </a:rPr>
              <a:t> virus penetrate, </a:t>
            </a:r>
            <a:r>
              <a:rPr lang="en-US" sz="2800" dirty="0" err="1" smtClean="0">
                <a:sym typeface="Wingdings" panose="05000000000000000000" pitchFamily="2" charset="2"/>
              </a:rPr>
              <a:t>uncoat</a:t>
            </a:r>
            <a:r>
              <a:rPr lang="en-US" sz="2800" dirty="0" smtClean="0">
                <a:sym typeface="Wingdings" panose="05000000000000000000" pitchFamily="2" charset="2"/>
              </a:rPr>
              <a:t>, viral DNA moves to nucleus.</a:t>
            </a:r>
          </a:p>
          <a:p>
            <a:pPr algn="just"/>
            <a:r>
              <a:rPr lang="en-US" sz="2800" dirty="0" smtClean="0">
                <a:sym typeface="Wingdings" panose="05000000000000000000" pitchFamily="2" charset="2"/>
              </a:rPr>
              <a:t>DNA dependent RNA polymerase transcribes early genes</a:t>
            </a:r>
          </a:p>
          <a:p>
            <a:pPr algn="just"/>
            <a:r>
              <a:rPr lang="en-US" sz="2800" dirty="0" smtClean="0">
                <a:sym typeface="Wingdings" panose="05000000000000000000" pitchFamily="2" charset="2"/>
              </a:rPr>
              <a:t>Splicing enzymes remove RNA representing introns</a:t>
            </a:r>
          </a:p>
          <a:p>
            <a:pPr algn="just"/>
            <a:r>
              <a:rPr lang="en-US" sz="2800" b="1" dirty="0" smtClean="0">
                <a:sym typeface="Wingdings" panose="05000000000000000000" pitchFamily="2" charset="2"/>
              </a:rPr>
              <a:t>Early mRNA </a:t>
            </a:r>
            <a:r>
              <a:rPr lang="en-US" sz="2800" dirty="0" smtClean="0">
                <a:sym typeface="Wingdings" panose="05000000000000000000" pitchFamily="2" charset="2"/>
              </a:rPr>
              <a:t>translate  nonstructural Protein in cytoplasm, after viral </a:t>
            </a:r>
            <a:r>
              <a:rPr lang="en-US" sz="2800" dirty="0">
                <a:sym typeface="Wingdings" panose="05000000000000000000" pitchFamily="2" charset="2"/>
              </a:rPr>
              <a:t>D</a:t>
            </a:r>
            <a:r>
              <a:rPr lang="en-US" sz="2800" dirty="0" smtClean="0">
                <a:sym typeface="Wingdings" panose="05000000000000000000" pitchFamily="2" charset="2"/>
              </a:rPr>
              <a:t>NA replication in nucleus</a:t>
            </a:r>
          </a:p>
          <a:p>
            <a:r>
              <a:rPr lang="en-US" sz="2800" b="1" dirty="0" smtClean="0">
                <a:sym typeface="Wingdings" panose="05000000000000000000" pitchFamily="2" charset="2"/>
              </a:rPr>
              <a:t>Late mRNA </a:t>
            </a:r>
            <a:r>
              <a:rPr lang="en-US" sz="2800" dirty="0" smtClean="0">
                <a:sym typeface="Wingdings" panose="05000000000000000000" pitchFamily="2" charset="2"/>
              </a:rPr>
              <a:t>transcribe and then translates structural virion protein.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Virus assembly occurs in nucleus, 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Virus release by lysis of cell not by budding</a:t>
            </a:r>
            <a:br>
              <a:rPr lang="en-US" sz="2800" dirty="0" smtClean="0">
                <a:sym typeface="Wingdings" panose="05000000000000000000" pitchFamily="2" charset="2"/>
              </a:rPr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8969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Image result for replication of adenovirus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20" y="228600"/>
            <a:ext cx="862788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367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&amp; epidemiology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Aerosol droplets, fecal-oral route</a:t>
            </a:r>
          </a:p>
          <a:p>
            <a:r>
              <a:rPr lang="en-US" dirty="0" err="1" smtClean="0"/>
              <a:t>Disect</a:t>
            </a:r>
            <a:r>
              <a:rPr lang="en-US" dirty="0" smtClean="0"/>
              <a:t> inoculation of </a:t>
            </a:r>
            <a:r>
              <a:rPr lang="en-US" dirty="0" err="1" smtClean="0"/>
              <a:t>conjuntivas</a:t>
            </a:r>
            <a:endParaRPr lang="en-US" dirty="0" smtClean="0"/>
          </a:p>
          <a:p>
            <a:r>
              <a:rPr lang="en-US" dirty="0" smtClean="0"/>
              <a:t>Endemic worldwide, </a:t>
            </a:r>
          </a:p>
          <a:p>
            <a:r>
              <a:rPr lang="en-US" dirty="0" smtClean="0"/>
              <a:t>Outbreak occurs in military people</a:t>
            </a:r>
          </a:p>
          <a:p>
            <a:r>
              <a:rPr lang="en-US" dirty="0" smtClean="0"/>
              <a:t>Serotypes (3, 4, 7 &amp; 21) cause respiratory disease in military recruits.</a:t>
            </a:r>
          </a:p>
          <a:p>
            <a:pPr algn="just"/>
            <a:r>
              <a:rPr lang="en-US" dirty="0" smtClean="0"/>
              <a:t>Type 8 &amp; 19 cause epidemic </a:t>
            </a:r>
            <a:r>
              <a:rPr lang="en-US" dirty="0" err="1" smtClean="0"/>
              <a:t>keratoconjunctivitis</a:t>
            </a:r>
            <a:endParaRPr lang="en-US" dirty="0" smtClean="0"/>
          </a:p>
          <a:p>
            <a:pPr algn="just"/>
            <a:r>
              <a:rPr lang="en-US" dirty="0"/>
              <a:t>Type </a:t>
            </a:r>
            <a:r>
              <a:rPr lang="en-US" dirty="0" smtClean="0"/>
              <a:t>40 </a:t>
            </a:r>
            <a:r>
              <a:rPr lang="en-US" dirty="0"/>
              <a:t>&amp; 4</a:t>
            </a:r>
            <a:r>
              <a:rPr lang="en-US" dirty="0" smtClean="0"/>
              <a:t>1 </a:t>
            </a:r>
            <a:r>
              <a:rPr lang="en-US" dirty="0"/>
              <a:t>cause </a:t>
            </a:r>
            <a:r>
              <a:rPr lang="en-US" dirty="0" smtClean="0"/>
              <a:t>infantile </a:t>
            </a:r>
            <a:r>
              <a:rPr lang="en-US" dirty="0" err="1" smtClean="0"/>
              <a:t>gasteroentritis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040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 &amp; immunity: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Adenovirus infect </a:t>
            </a:r>
            <a:r>
              <a:rPr lang="en-US" dirty="0" smtClean="0">
                <a:sym typeface="Wingdings" panose="05000000000000000000" pitchFamily="2" charset="2"/>
              </a:rPr>
              <a:t> mucosal epithelium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Respiratory tract</a:t>
            </a: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Gasterointestinal</a:t>
            </a:r>
            <a:r>
              <a:rPr lang="en-US" dirty="0">
                <a:sym typeface="Wingdings" panose="05000000000000000000" pitchFamily="2" charset="2"/>
              </a:rPr>
              <a:t> tract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Conjunctivitis</a:t>
            </a:r>
          </a:p>
          <a:p>
            <a:pPr algn="just"/>
            <a:r>
              <a:rPr lang="en-US" dirty="0" smtClean="0">
                <a:sym typeface="Wingdings" panose="05000000000000000000" pitchFamily="2" charset="2"/>
              </a:rPr>
              <a:t>Immunity based on neutralizing Ab  type specific and lifelong </a:t>
            </a:r>
          </a:p>
          <a:p>
            <a:pPr algn="just"/>
            <a:r>
              <a:rPr lang="en-US" dirty="0" smtClean="0">
                <a:sym typeface="Wingdings" panose="05000000000000000000" pitchFamily="2" charset="2"/>
              </a:rPr>
              <a:t>In </a:t>
            </a:r>
            <a:r>
              <a:rPr lang="en-US" dirty="0">
                <a:sym typeface="Wingdings" panose="05000000000000000000" pitchFamily="2" charset="2"/>
              </a:rPr>
              <a:t>a</a:t>
            </a:r>
            <a:r>
              <a:rPr lang="en-US" dirty="0" smtClean="0">
                <a:sym typeface="Wingdings" panose="05000000000000000000" pitchFamily="2" charset="2"/>
              </a:rPr>
              <a:t>cute infection, after cell death, virus cause latent infection in Adenoidal and tonsillar tissue of throat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93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/>
          <a:lstStyle/>
          <a:p>
            <a:r>
              <a:rPr lang="en-US" dirty="0" smtClean="0"/>
              <a:t>Clinical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171688" cy="4800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In upper respiratory tract: Pharyngitis, </a:t>
            </a:r>
            <a:r>
              <a:rPr lang="en-US" dirty="0" err="1" smtClean="0"/>
              <a:t>pharyngoconjunctival</a:t>
            </a:r>
            <a:r>
              <a:rPr lang="en-US" dirty="0" smtClean="0"/>
              <a:t> fever,</a:t>
            </a:r>
            <a:r>
              <a:rPr lang="en-US" dirty="0"/>
              <a:t> </a:t>
            </a:r>
            <a:r>
              <a:rPr lang="en-US" dirty="0" smtClean="0"/>
              <a:t>acute </a:t>
            </a:r>
            <a:r>
              <a:rPr lang="en-US" dirty="0" err="1" smtClean="0"/>
              <a:t>res.disease</a:t>
            </a:r>
            <a:r>
              <a:rPr lang="en-US" dirty="0"/>
              <a:t> </a:t>
            </a:r>
            <a:r>
              <a:rPr lang="en-US" dirty="0" smtClean="0"/>
              <a:t>with fever, sore throat, </a:t>
            </a:r>
            <a:r>
              <a:rPr lang="en-US" dirty="0" err="1" smtClean="0"/>
              <a:t>Coryza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In </a:t>
            </a:r>
            <a:r>
              <a:rPr lang="en-US" dirty="0" smtClean="0"/>
              <a:t>lower respiratory </a:t>
            </a:r>
            <a:r>
              <a:rPr lang="en-US" dirty="0"/>
              <a:t>tract</a:t>
            </a:r>
            <a:r>
              <a:rPr lang="en-US" dirty="0" smtClean="0"/>
              <a:t>: Bronchitis, atypical Pneumonia,</a:t>
            </a:r>
          </a:p>
          <a:p>
            <a:pPr algn="just"/>
            <a:r>
              <a:rPr lang="en-US" dirty="0" err="1" smtClean="0"/>
              <a:t>Gasterenteritis</a:t>
            </a:r>
            <a:r>
              <a:rPr lang="en-US" dirty="0" smtClean="0"/>
              <a:t> with non bloody diarrhea occurs mainly in children younger than 2 years of age.</a:t>
            </a:r>
          </a:p>
          <a:p>
            <a:pPr algn="just"/>
            <a:r>
              <a:rPr lang="en-US" dirty="0" smtClean="0"/>
              <a:t>Approx. ½ of all AV infections are asymptomatic.</a:t>
            </a:r>
          </a:p>
        </p:txBody>
      </p:sp>
    </p:spTree>
    <p:extLst>
      <p:ext uri="{BB962C8B-B14F-4D97-AF65-F5344CB8AC3E}">
        <p14:creationId xmlns:p14="http://schemas.microsoft.com/office/powerpoint/2010/main" val="1790597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Image result for adenoviruses dise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9369"/>
            <a:ext cx="6019800" cy="631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28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1659</TotalTime>
  <Words>413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ADENOVIRUSES</vt:lpstr>
      <vt:lpstr>Adenoviruses (1953 from adenoids)</vt:lpstr>
      <vt:lpstr>Characteristics:</vt:lpstr>
      <vt:lpstr>Replication </vt:lpstr>
      <vt:lpstr>PowerPoint Presentation</vt:lpstr>
      <vt:lpstr>Transmission &amp; epidemiology </vt:lpstr>
      <vt:lpstr>Pathogenesis &amp; immunity:</vt:lpstr>
      <vt:lpstr>Clinical findings</vt:lpstr>
      <vt:lpstr>PowerPoint Presentation</vt:lpstr>
      <vt:lpstr>Diagnosis:</vt:lpstr>
      <vt:lpstr>Prevention: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 15p</dc:creator>
  <cp:lastModifiedBy>SBBWUP</cp:lastModifiedBy>
  <cp:revision>53</cp:revision>
  <dcterms:created xsi:type="dcterms:W3CDTF">2017-06-08T08:59:11Z</dcterms:created>
  <dcterms:modified xsi:type="dcterms:W3CDTF">2018-09-03T06:07:46Z</dcterms:modified>
</cp:coreProperties>
</file>